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328" r:id="rId2"/>
    <p:sldId id="408" r:id="rId3"/>
    <p:sldId id="409" r:id="rId4"/>
    <p:sldId id="410" r:id="rId5"/>
    <p:sldId id="257" r:id="rId6"/>
    <p:sldId id="411" r:id="rId7"/>
    <p:sldId id="413" r:id="rId8"/>
    <p:sldId id="414" r:id="rId9"/>
    <p:sldId id="470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71" r:id="rId19"/>
    <p:sldId id="423" r:id="rId20"/>
    <p:sldId id="424" r:id="rId21"/>
    <p:sldId id="425" r:id="rId22"/>
    <p:sldId id="464" r:id="rId23"/>
    <p:sldId id="465" r:id="rId24"/>
    <p:sldId id="466" r:id="rId25"/>
    <p:sldId id="467" r:id="rId26"/>
    <p:sldId id="468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72" r:id="rId38"/>
    <p:sldId id="436" r:id="rId39"/>
    <p:sldId id="454" r:id="rId40"/>
    <p:sldId id="455" r:id="rId41"/>
    <p:sldId id="456" r:id="rId42"/>
    <p:sldId id="457" r:id="rId43"/>
    <p:sldId id="458" r:id="rId44"/>
    <p:sldId id="459" r:id="rId45"/>
    <p:sldId id="460" r:id="rId46"/>
    <p:sldId id="461" r:id="rId47"/>
    <p:sldId id="462" r:id="rId48"/>
    <p:sldId id="463" r:id="rId49"/>
    <p:sldId id="443" r:id="rId50"/>
    <p:sldId id="444" r:id="rId51"/>
    <p:sldId id="474" r:id="rId52"/>
    <p:sldId id="473" r:id="rId53"/>
    <p:sldId id="446" r:id="rId54"/>
    <p:sldId id="447" r:id="rId55"/>
    <p:sldId id="448" r:id="rId56"/>
    <p:sldId id="449" r:id="rId57"/>
    <p:sldId id="475" r:id="rId58"/>
    <p:sldId id="30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434" autoAdjust="0"/>
  </p:normalViewPr>
  <p:slideViewPr>
    <p:cSldViewPr snapToGrid="0">
      <p:cViewPr>
        <p:scale>
          <a:sx n="55" d="100"/>
          <a:sy n="55" d="100"/>
        </p:scale>
        <p:origin x="-9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CB58C-5DC9-4DD4-BFC4-9BDA4C09F46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DB9BE-0D55-405A-AAFF-86E15417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28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0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63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4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6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6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6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8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2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5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40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05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93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5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36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7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1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70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5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4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32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17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98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0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3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3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2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6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51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095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60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65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441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33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36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925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734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281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3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334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02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67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388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229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716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7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6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0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1B1-F727-4636-9DD7-097B832DBE1A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6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A201-4C39-4819-9942-36BD470D06F4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98C-0035-42EA-B63F-34983548AF3D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877-7A5E-4C1E-9261-4AC9AFE4B05A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CC7-91ED-4AA2-B5FD-B1678EB4ACF2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0C85-11F4-44FC-8952-51B5B0A076BF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D93F-F288-4FA9-B454-D78D774F160C}" type="datetime1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F32A-6B1F-415A-8B98-717D4163E5B9}" type="datetime1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F4C-104A-4E33-A406-32EF6D6DECDA}" type="datetime1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4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3BF-46ED-428F-A648-E3E37A7EF770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1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543B-B3DC-474F-BD1B-6F7729259B32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AD93-9BD9-42E2-8A0B-0D61DD84BD19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7A860-4A9A-4267-80B1-863ADA499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C:\Users\AMMU\Desktop\Border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5" y="-25052"/>
            <a:ext cx="7265095" cy="69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87890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1.doc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7" y="1091530"/>
            <a:ext cx="850005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 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Allocation and Regulation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Propagation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Multiplexing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014-D9BD-4FE5-A7B0-7608BCB40C13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6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3325" y="92333"/>
            <a:ext cx="538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35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3970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common frequency range at present, as stated previously, is in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GHz range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the problems with interference and noise,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frequency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bands are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more often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two main reasons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less loss on lower 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frequencies and travel long distance </a:t>
            </a:r>
            <a:endParaRPr lang="en-US" sz="3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cheaper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produce lower frequency 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5315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Frequency Ranges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radio frequencies can range from 0 to 500 GHZ or higher, the ITU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Telecommunication Union) concentrates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radio frequencies that range from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KHz to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GHZ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range, the following are broad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Broadcast radio frequency range (30 MHz to 1 GHz).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suitable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omnidirectional applications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general radio.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Microwave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range (1 GHz to 40 GHz).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frequency range is suitable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directional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beams and is used for point-to-point transmission in several applications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communications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range (roughly 3x10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2x10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Hz),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in local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point-to-point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multipoint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within confined areas.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53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Frequency Ranges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337429"/>
            <a:ext cx="8079901" cy="474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7350" y="6169581"/>
            <a:ext cx="373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adio Frequency spectrum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338" y="659346"/>
            <a:ext cx="853158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Broadcast Radio (30 MHz to 1 GHz) Frequency Band </a:t>
            </a:r>
            <a:endPara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broadcast radio and consists of VHF and part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UHF band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goes from 30 MHZ to 1GHz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Typical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UHF and VHF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television.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congested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band and many new applications are emerging in this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new applications, the frequency range is expanded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low frequency range, the antennas in this band are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omnidirectional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i.e., they broadcast in every direction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main differentiator from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microwave communications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the communication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antennas for broadcast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required to be dish-shaped and need not be rigidly mounted to a precise alignment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5315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Microwave Frequency Band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satellite and terrestrial communications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Microwave (1 GHz to 20 GHz, typically)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satellite is a microwave relay station that is used to link two or more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ground-based microwave transmitters/receivers.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receives transmissions on one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(uplink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amplifies or repeats the signal, and transmits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another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(downlink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Satellites are used in a variety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TV content provider to local TV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distance telephone transmission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large private business such as IBM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691" y="674327"/>
            <a:ext cx="85315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Terrestrial Microwave (20 GHz to 40 GHz)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wireless communications most commonly use a parabolic “dish,” typically 3 meters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diameter.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dish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rigidly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focuses on a narrow beam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transmission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achieves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line-of-sight transmission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receiving antenna.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line-of-sight transmission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longer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distances, the dishes are located at substantial heights above ground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long-haul telecommunications service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instead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fiber or coax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cables (e.g. WLAN, Closed Circuit TV)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advantage of microwave is that it requires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repeaters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but its limitation is that it only works on line of sight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frequency band used in terrestrial microwave is 4 GHZ. This can </a:t>
            </a:r>
            <a:r>
              <a:rPr lang="en-US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 up 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200 Mbps to end users.</a:t>
            </a:r>
            <a:endParaRPr lang="en-US" sz="24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5315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Frequency Band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waves operate in the terribly high frequency (THF) range that covers 300 GHz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 GHz.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penetrate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objects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this limitation they are used in point-of-sight (POS)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such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TV remote control, garage door openers and other remote control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53158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basically two approaches in using wireless frequencies:</a:t>
            </a:r>
            <a:endPara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Licensed network: operate on frequencies for which the user or service provider must have license, typically issued by regulatory authority.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cellular network, TV and Radio broadcasting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Benefits:</a:t>
            </a:r>
          </a:p>
          <a:p>
            <a:pPr marL="971550" lvl="1" indent="-514350" algn="just"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interference: exclusively use of frequency</a:t>
            </a:r>
          </a:p>
          <a:p>
            <a:pPr marL="971550" lvl="1" indent="-514350" algn="just"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reliability: network quality and coverage</a:t>
            </a:r>
          </a:p>
          <a:p>
            <a:pPr algn="just"/>
            <a:endPara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5315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Drawbacks: </a:t>
            </a:r>
          </a:p>
          <a:p>
            <a:pPr marL="971550" lvl="1" indent="-514350" algn="just"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Costly: fees can be significant to get license.</a:t>
            </a:r>
          </a:p>
          <a:p>
            <a:pPr marL="971550" lvl="1" indent="-514350" algn="just"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flexibility: users or provider must follow strict regulatory guidelines.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Unlicensed Network: users doesn’t need license to operate in frequency band.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WIFI, Bluetooth, Cordless phones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Benefits: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cost: no fee to get license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Flexibility: easy to set up own wireless network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Drawbacks: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Interference: shared access to unlicensed band leads to increase the tendency of interference.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quality: service quality can be unpredictable.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45" y="659346"/>
            <a:ext cx="90275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Low Frequencies are More Congested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frequencies are usually much more congested and contested than higher ones.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frequency band, the lower spectrum of frequencies is used more often than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ones. There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this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frequencies suffer less loss and travel farther.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cheaper to produce lower-frequency waves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Very simple antennas of your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phone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laptop can generate signals in the lower frequency. But you need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antennas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higher-frequency waves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disadvantage of lower frequencies is that they suffer interference from nature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rain, thunderstorms) as well as other neighbors who also insist on using the same frequency ranges.</a:t>
            </a:r>
          </a:p>
        </p:txBody>
      </p:sp>
    </p:spTree>
    <p:extLst>
      <p:ext uri="{BB962C8B-B14F-4D97-AF65-F5344CB8AC3E}">
        <p14:creationId xmlns:p14="http://schemas.microsoft.com/office/powerpoint/2010/main" val="4841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Basics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017" y="895178"/>
            <a:ext cx="83970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interconnect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without using wires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air as the main transmission medium.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networks are enjoying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widespread public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 with a rapidly increasing demand.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the number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phones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palm pilots, PDAs, laptops, notebooks, and other handheld devices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this demand, mobile communications technologies are emerging with digital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 transmission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ability to integrate cordless systems into other networks</a:t>
            </a:r>
          </a:p>
        </p:txBody>
      </p:sp>
    </p:spTree>
    <p:extLst>
      <p:ext uri="{BB962C8B-B14F-4D97-AF65-F5344CB8AC3E}">
        <p14:creationId xmlns:p14="http://schemas.microsoft.com/office/powerpoint/2010/main" val="31248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45" y="659346"/>
            <a:ext cx="90275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frequencies from 9KHz to 300 MHZ are in high demand (especially VHF: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30-300 MHZ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because they can be supported without expensive antennas and can travel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frequencies are used frequently for broadcast radio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 demand. In addition, cellular phones also use lower frequencies (around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 MHz).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this popularity, regional, national, and international issues in regulating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occur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commonly concerning lower frequencies.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fact, lower frequencies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auctioned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places, especially in Europe. In particular, auctions for 3G cellular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licenses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very lucrative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regulation refers to enforcing the rules and policies set during frequency allocation. It ensure the user follow established guidelines for transmission power, frequency use and interference avoidance.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45" y="659346"/>
            <a:ext cx="902757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different types of procedures for military, emergency, air traffic control, etc.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bands are reserved for these uses.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agencies license and regulate the frequency allocations. Examples are: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Communications Commission (www.fcc.gov) that regulates frequency allocations in the US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www.open.gov.uk/radiocom that is used in the UK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Telecommunications Standards Institute (ETSI) for European countries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 Communications Bureaus to handle frequency interference across national borders.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ITU (International Telecom Union). Headquartered in Geneva, consisting of several sectors such as ITU-R (radio communications), ITU-T (standards), and ITU-D. (Development).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Telecommunications and Information Administration (NTIA – www.ntia.gov), is part of the United States Commerce Department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Assignment!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Management in Wireless Networks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068" y="659347"/>
            <a:ext cx="876186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Drivers and Approaches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systems have to keep track of the users as they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around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Because,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network needs to know where you are if it has to direct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you.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WLANs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need to know if you move from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LAN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another. Other drivers are: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drivers: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Location-sensitive information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bundled into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commerce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application as a value-added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agencies are requiring mobile operators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accurate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purposes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 of 2.5G and 3G networks and better handsets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Communicators and Media Phones enable new services that could include location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value-added service</a:t>
            </a:r>
          </a:p>
        </p:txBody>
      </p:sp>
    </p:spTree>
    <p:extLst>
      <p:ext uri="{BB962C8B-B14F-4D97-AF65-F5344CB8AC3E}">
        <p14:creationId xmlns:p14="http://schemas.microsoft.com/office/powerpoint/2010/main" val="8015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Management in Wireless Networks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068" y="659347"/>
            <a:ext cx="876186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for location management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ID-based location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the oldest and by far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technique.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case, a mobile user is assigned an ID of the cell that the user is in. This Cell 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stored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database. As the user moves from one cell to another, the location database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updated accordingly.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services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Although Cell ID-based services work quite well, they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very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because they can only tell which cell a user is in.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include Assisted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Positioning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(AGPS), Angle of Arrival (AOA), and variants of Time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Arrival (TOA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Management in Wireless Networks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51" y="958968"/>
            <a:ext cx="7306173" cy="4257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4901" y="5527343"/>
            <a:ext cx="420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Cellular Communication Network</a:t>
            </a:r>
          </a:p>
        </p:txBody>
      </p:sp>
    </p:spTree>
    <p:extLst>
      <p:ext uri="{BB962C8B-B14F-4D97-AF65-F5344CB8AC3E}">
        <p14:creationId xmlns:p14="http://schemas.microsoft.com/office/powerpoint/2010/main" val="41687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Management in Wireless Networks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44" y="597791"/>
            <a:ext cx="876186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techniques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location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 of Arrival (AOA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 at which radio waves from your device “attack” an antenna is used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reality the angle of arrival is observed at multiple (about 3)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stations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Knowing the arrival angle at the three base stations,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Assisted Global Positioning System (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AGPS)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chip is installed inside a phone to track the location of the user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mobile phone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equipped with an antenna that receives signals being sent from the US’s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 satellites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 originate from the satellites at precisely the same time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propagate toward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at the speed of light. When the mobile user device receives the signal,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calculates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location based on the difference in time it takes for each of the satellites’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signals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 the mobile user’s special phone.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Management in Wireless Networks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44" y="671744"/>
            <a:ext cx="8761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techniques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location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of Arrival (TOA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taken between the device and the antenna is used to calculate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device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time taken, some approaches use power dissipated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Antennas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7846" y="856357"/>
            <a:ext cx="86113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antenna is an electrical conductor or system of conductors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send/receive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waves in wireless communication system.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radiates electromagnetic energy into space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 collects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energy from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two-way communication, the same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used for transmission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helps to convert electrical signal from transmitter into radio wave and convert radio wave back into electrical signals at the receiver.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are the graphical representation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showing how antenna radiate the power into the free space. This pictorial method is used t illustrate the strength of radiation in various direction around antenna.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types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antennas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different radiation patterns.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Antennas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2013" y="767068"/>
            <a:ext cx="87072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Isotropic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(omnidirectional) transmissions that radiate power equally in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directions. 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happens in lower frequency ranges and is used in broadcast radio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Omnidirectional antennas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frequencies because they keep transmitting in all directions even if all users lie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direction.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Omnidirectional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attempt to overcome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challenges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simply increasing transmit power.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a good solution because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generates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interference for other users.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Sector antenna: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coverage over a specific sector angle, commonly used in cellular towers to cover specific areas.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Antennas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9734" y="955343"/>
            <a:ext cx="85430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Directional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transmissions that radiate power in one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in higher frequency ranges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referential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 directions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predefined between senders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more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being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focused in the preferred direction, and less power in other possibly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interfering directions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antennas have the natural limitation that if an object moves out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directional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beam, it cannot receive the signal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directional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antennas 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found in satellite communications.</a:t>
            </a:r>
          </a:p>
        </p:txBody>
      </p:sp>
    </p:spTree>
    <p:extLst>
      <p:ext uri="{BB962C8B-B14F-4D97-AF65-F5344CB8AC3E}">
        <p14:creationId xmlns:p14="http://schemas.microsoft.com/office/powerpoint/2010/main" val="2823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Basics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608" y="1236372"/>
            <a:ext cx="8397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communication systems consist of three basic elements: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ransmitters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and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 signals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ntennas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radiate the electromagnetic energy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generated by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signals into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and also collect electromagnetic energy from the air.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eceivers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 and process the signals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ransmitters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receivers are on same device, called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transceivers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Antennas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7029" y="767068"/>
            <a:ext cx="86659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Naturally, it is desirable to develop antennas that can provide directional services to follow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customers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they move around.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done through smart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antenna types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gain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measure of directionality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simply represents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output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a particular direction, compared to that produced in any direction by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 omnidirectional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with isotropic radiation patterns.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37851"/>
            <a:ext cx="51435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Antennas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7029" y="767068"/>
            <a:ext cx="86659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propagate signals to follow objects as they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around 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choose the transmission directions that minimize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antenna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combines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antenna elements with processing capabilities to automatically optimize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radiation/reception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to adjust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co-located with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station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smart antenna system intelligently uses an antenna array (many antenna elements)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transmit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receive in an adaptive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words, such a system can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change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directionality of its radiation pattern to follow user populations as they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around.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dramatically increase the performance characteristics (such as capacity)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wireless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</p:txBody>
      </p:sp>
    </p:spTree>
    <p:extLst>
      <p:ext uri="{BB962C8B-B14F-4D97-AF65-F5344CB8AC3E}">
        <p14:creationId xmlns:p14="http://schemas.microsoft.com/office/powerpoint/2010/main" val="17083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Antennas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7029" y="767068"/>
            <a:ext cx="86659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main benefit of smart antennas is improvement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can increase desired signal power and reduce interference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smart antenna means advanced antenna system that allow adaptively control the direction and shape of radiation pattern.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means, smart antenna can dynamically adjust the radiation pattern based on the user location, signal quality and interference level unlike traditional antenna which has fixed radiation pattern.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helps to improve the coverage area, capacity and data rate.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 of smart antenna.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Switched-beam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with a number of fixed beams at an antenna site – the beam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least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and best signal strength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chosen.</a:t>
            </a:r>
          </a:p>
          <a:p>
            <a:pPr algn="just"/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Adaptive array antennas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array of antennas that can adjust patterns based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noise, interference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location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3147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Antennas: switched-beam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7029" y="767068"/>
            <a:ext cx="86659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switched-beam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system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multiple predefined beams pointing in different directions.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selects the beam that provides the strongest signal or best quality for current user.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systems detect signal strength, choose from one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predetermined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beams and switch from one beam to another as the mobile device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moves around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cell.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are very easy to build because the beams already exist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only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switch from one to another.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Switched beam antenna is not fully adaptive.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limitation is: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beams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antenna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chosen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already available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arbitrary directions cannot be created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Antennas: switched-beam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7029" y="767068"/>
            <a:ext cx="8665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disadvantage is that the subscriber’s signal strength varies as the user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moves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center of the beam to the edge of the coverage region of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these limitations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switched beam systems are popular because of their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cost and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interactions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 with the base station receiver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do not add extra burden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6" y="3331560"/>
            <a:ext cx="2333625" cy="2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533" y="3441097"/>
            <a:ext cx="2771775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21" y="5446110"/>
            <a:ext cx="2543175" cy="790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8832" y="5369910"/>
            <a:ext cx="2943225" cy="866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754" y="6118753"/>
            <a:ext cx="726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two types of smart antennas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Switched Beam and Adaptive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Antennas: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array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7029" y="767068"/>
            <a:ext cx="86659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antennas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variety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signal-processing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to locate and track various types of signals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devices to minimize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and maximize signal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provides optimal gain while tracking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interfering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signals compared to switched beam.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array are fully adaptive and can dynamically adjust their beam pattern in real time based on user’s location, interference level, signal quality and other factor.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any type of antenna there is three basic key parameters: </a:t>
            </a:r>
          </a:p>
          <a:p>
            <a:pPr marL="457200" indent="-457200" algn="just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: measure how much power is directed in particu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 direction compare to omnidirectional.</a:t>
            </a:r>
          </a:p>
          <a:p>
            <a:pPr marL="457200" indent="-457200" algn="just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Bandwidth: the range of frequency</a:t>
            </a:r>
          </a:p>
          <a:p>
            <a:pPr marL="457200" indent="-457200" algn="just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Polarization: the orientation of electron fields.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Propagation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7029" y="767068"/>
            <a:ext cx="86659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means a way radio wave travel from transmitter antenna to receiver antenna through various paths and mediums.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there are three type of signal propagations:</a:t>
            </a:r>
          </a:p>
          <a:p>
            <a:pPr marL="457200" indent="-457200" algn="just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of sight propagation: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radio wave travel directly from transmitter to receiver without significant obstruction.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operate at high frequency with the range of more than 30MHz.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drawback of this propagation is barrier by obstacle like building, large tree and etc.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cellular network, WIFI, satellite communication, TV broadcasting and etc.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Ground wave propagation: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 wave travel along the earth surface/curvature.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operate at lower frequency with the range of less than 3MHz.    Example:- AM radio</a:t>
            </a:r>
          </a:p>
        </p:txBody>
      </p:sp>
    </p:spTree>
    <p:extLst>
      <p:ext uri="{BB962C8B-B14F-4D97-AF65-F5344CB8AC3E}">
        <p14:creationId xmlns:p14="http://schemas.microsoft.com/office/powerpoint/2010/main" val="9067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Propagation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7029" y="767068"/>
            <a:ext cx="86659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Sky wave propagation: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radio wave reflected off ionosphere (upper layer of earth atmosphere) back down to earth.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operate at lower frequency with the range of 3MHz-30MHz.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drawback of this propagation is based ionosphere which is depend on the season the atmosphere.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shortwave radio for international broadcast like BBC, military communication and maritime and amateur radio.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most applications are use line of sight propagation because a lot of applications have high bandwidth like more than 30MHz.</a:t>
            </a:r>
          </a:p>
        </p:txBody>
      </p:sp>
    </p:spTree>
    <p:extLst>
      <p:ext uri="{BB962C8B-B14F-4D97-AF65-F5344CB8AC3E}">
        <p14:creationId xmlns:p14="http://schemas.microsoft.com/office/powerpoint/2010/main" val="9599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Propagation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795337"/>
            <a:ext cx="7610475" cy="5267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104" y="5841242"/>
            <a:ext cx="313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ropagation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1241946"/>
            <a:ext cx="81059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set of techniques that allows the simultaneous transmission of multiple signals across a single data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Multiplexing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done using a device called Multiplexer (MUX) that combine 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lines to generate one output line i.e.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(many to one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end a device called Demultiplexer (DEMktX) is used that separate signal into its component signals i.e. one input and several outputs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(one to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Basics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5861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unique features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wireless 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 are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bandwidths, and consequently data rates,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communication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regulations.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policies allow only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frequency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communications.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channel between senders/receivers is often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impaired by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noise, interference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weather fluctuations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senders and receivers of information are not physically connected to a network.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a sender/receiver is unknown prior to start of communication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change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active communication.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5411490"/>
            <a:ext cx="547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Multiplexing: Types of multiplexing 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40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128" y="756214"/>
            <a:ext cx="6347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Division Multiplexing (FDM)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Division Multiplexing (TDM)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Division Multiplexing (CDM)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Division Multiplexing (SDM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096" y="2539325"/>
            <a:ext cx="5064457" cy="3521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2096" y="5691116"/>
            <a:ext cx="330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multiple access techniques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Multiplexing: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division Multiplexing (FDM)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64" y="659346"/>
            <a:ext cx="89533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signal is assigned a unique frequency range within the bandwidth and all signals are transmitted at the same time but in separate frequency channel.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simplest and oldest schemes.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FDM’s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applications are traditional radio, television broadcasting , mobile or satellite stations, cable television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57" y="3577498"/>
            <a:ext cx="7105650" cy="2226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4484" y="5734091"/>
            <a:ext cx="589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Frequency division multiple access techniques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Multiplexing: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division Multiplexing (FDM)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041" y="955343"/>
            <a:ext cx="85294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FDM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frequency division multiplexing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FDM) applies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both analog signals and digital signals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you to send multiple signals simultaneously within a single connection.</a:t>
            </a:r>
          </a:p>
          <a:p>
            <a:r>
              <a:rPr lang="en-US" sz="2800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</a:t>
            </a:r>
            <a:r>
              <a:rPr lang="en-US" sz="2800" b="1" u="heav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less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flexible.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very efficient because a channel could be wasted if no one in that channel is talking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Multiplexing: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division Multiplexing (TDM)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287" y="884054"/>
            <a:ext cx="871388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signal is assigned a unique time slot, allowing multiple signal to use the same frequency sequentially.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TDMA thereby makes more efficient use of available bandwidth than FDMA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Example:- digital telephony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 of TDM: </a:t>
            </a:r>
          </a:p>
          <a:p>
            <a:pPr marL="457200" lvl="0" indent="-457200" algn="just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TDM: time slot are pre-assigned, even if not all are used.</a:t>
            </a:r>
          </a:p>
          <a:p>
            <a:pPr marL="457200" lvl="0" indent="-457200" algn="just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TDM: time slots are dynamically assigned based on demand, improve efficiency.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73" y="4173852"/>
            <a:ext cx="6724650" cy="1997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6383" y="5987019"/>
            <a:ext cx="589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Time division multiple access techniques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Multiplexing: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division Multiplexing (TDM)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44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041" y="955343"/>
            <a:ext cx="85294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facilitates a single user at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less complicated and has a more flexible architecture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of TDM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isn’t easy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implement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Multiplexing: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 division Multiplexing (CDM)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45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006" y="767068"/>
            <a:ext cx="89119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signal is assigned a unique code, allowing all signals to be transmitted over the same frequency simultaneously.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Signals can be separated at the receiving end by using the unique code associated with each sender.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separates users by assigning them digital codes within the same broad spectrum.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receivers only tune to those codes and ignore the others.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assigning of codes to different users is also known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spectrum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technique very heavily used in wireless LANs as well as cellular networks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mainly used in Cell Phone Spectrum Technology (2G, 3G etc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and CDMA.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Multiplexing: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 division Multiplexing (CDM)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46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041" y="955343"/>
            <a:ext cx="8529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CDM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highly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faces fewer inferences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of CDM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transmission rate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complex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Multiplexing: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division Multiplexing (SDM)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287" y="900752"/>
            <a:ext cx="85294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SDM is a method in which we split a communication channel into multiple different physical location and allocated each stream of data onto each of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combination of FDM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TDM.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passes messages or data-parallel with the use of specific frequency at a specific.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a particular channel will be used against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for some amount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GSM (Global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for Mobile) Technology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Multiplexing: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division Multiplexing (SDM)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041" y="955343"/>
            <a:ext cx="85294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SDM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SDM, the data transmission rate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Time and Frequency bands at its maximum potential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of SDM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inference may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faces high inference losses</a:t>
            </a:r>
          </a:p>
        </p:txBody>
      </p:sp>
    </p:spTree>
    <p:extLst>
      <p:ext uri="{BB962C8B-B14F-4D97-AF65-F5344CB8AC3E}">
        <p14:creationId xmlns:p14="http://schemas.microsoft.com/office/powerpoint/2010/main" val="36463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 (Signal Encoding)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1388-FBF2-43FD-9E7F-A05D91922D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WC &amp; MC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2"/>
          <p:cNvSpPr txBox="1">
            <a:spLocks noChangeArrowheads="1"/>
          </p:cNvSpPr>
          <p:nvPr/>
        </p:nvSpPr>
        <p:spPr bwMode="auto">
          <a:xfrm>
            <a:off x="207034" y="875763"/>
            <a:ext cx="8788859" cy="59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Modulation is the fundamental technique in telecommunications and electronics, where message signal is transformed to allow it to be transmitted effectively over a channel.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It’s a schema to convert digital to analog signal and vice versa.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It is the process of altering a carrier wave properties (amplitude, frequency, phase) to encode information from message signal for transmission.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This technique allows signal to travel over communication channels efficiently, enhance resilience to noise and interference and enable the use of multiplexing.</a:t>
            </a:r>
            <a:endParaRPr lang="en-US" sz="2800" dirty="0" smtClean="0">
              <a:solidFill>
                <a:sysClr val="windowText" lastClr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184666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Basics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7F46-C01C-462F-BC89-D94462305B56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6221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444435"/>
              </p:ext>
            </p:extLst>
          </p:nvPr>
        </p:nvGraphicFramePr>
        <p:xfrm>
          <a:off x="372950" y="1177204"/>
          <a:ext cx="8604161" cy="501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" name="Document" r:id="rId4" imgW="5006001" imgH="3077726" progId="Word.Document.8">
                  <p:embed/>
                </p:oleObj>
              </mc:Choice>
              <mc:Fallback>
                <p:oleObj name="Document" r:id="rId4" imgW="5006001" imgH="30777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50" y="1177204"/>
                        <a:ext cx="8604161" cy="5017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47602" y="680935"/>
            <a:ext cx="567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5785-F3C9-4CB1-B04E-A8E27794AA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WC &amp; MC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8650" y="551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ysClr val="windowText" lastClr="000000"/>
                </a:solidFill>
                <a:latin typeface="Calibri"/>
              </a:rPr>
              <a:t>Modulation and demodulation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 flipH="1">
            <a:off x="3981450" y="4544187"/>
            <a:ext cx="1447800" cy="609600"/>
          </a:xfrm>
          <a:prstGeom prst="rect">
            <a:avLst/>
          </a:prstGeom>
          <a:solidFill>
            <a:srgbClr val="DADAF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synchronization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decision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 flipH="1">
            <a:off x="5848350" y="4315587"/>
            <a:ext cx="64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digital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data</a:t>
            </a:r>
          </a:p>
        </p:txBody>
      </p:sp>
      <p:cxnSp>
        <p:nvCxnSpPr>
          <p:cNvPr id="13" name="AutoShape 19"/>
          <p:cNvCxnSpPr>
            <a:cxnSpLocks noChangeShapeType="1"/>
            <a:endCxn id="10" idx="1"/>
          </p:cNvCxnSpPr>
          <p:nvPr/>
        </p:nvCxnSpPr>
        <p:spPr bwMode="auto">
          <a:xfrm flipH="1">
            <a:off x="5429250" y="4847400"/>
            <a:ext cx="1143000" cy="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 flipH="1">
            <a:off x="1771650" y="4544187"/>
            <a:ext cx="1371600" cy="609600"/>
          </a:xfrm>
          <a:prstGeom prst="rect">
            <a:avLst/>
          </a:prstGeom>
          <a:solidFill>
            <a:srgbClr val="DADAF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analog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demodulation</a:t>
            </a:r>
          </a:p>
        </p:txBody>
      </p:sp>
      <p:cxnSp>
        <p:nvCxnSpPr>
          <p:cNvPr id="15" name="AutoShape 21"/>
          <p:cNvCxnSpPr>
            <a:cxnSpLocks noChangeShapeType="1"/>
            <a:endCxn id="14" idx="2"/>
          </p:cNvCxnSpPr>
          <p:nvPr/>
        </p:nvCxnSpPr>
        <p:spPr bwMode="auto">
          <a:xfrm flipH="1" flipV="1">
            <a:off x="2457450" y="5152200"/>
            <a:ext cx="0" cy="6858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22"/>
          <p:cNvSpPr txBox="1">
            <a:spLocks noChangeArrowheads="1"/>
          </p:cNvSpPr>
          <p:nvPr/>
        </p:nvSpPr>
        <p:spPr bwMode="auto">
          <a:xfrm flipH="1">
            <a:off x="2533650" y="5229987"/>
            <a:ext cx="68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radio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carrier</a:t>
            </a:r>
          </a:p>
        </p:txBody>
      </p:sp>
      <p:cxnSp>
        <p:nvCxnSpPr>
          <p:cNvPr id="17" name="AutoShape 23"/>
          <p:cNvCxnSpPr>
            <a:cxnSpLocks noChangeShapeType="1"/>
            <a:stCxn id="10" idx="3"/>
            <a:endCxn id="14" idx="1"/>
          </p:cNvCxnSpPr>
          <p:nvPr/>
        </p:nvCxnSpPr>
        <p:spPr bwMode="auto">
          <a:xfrm flipH="1">
            <a:off x="3143250" y="4847400"/>
            <a:ext cx="838200" cy="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24"/>
          <p:cNvSpPr txBox="1">
            <a:spLocks noChangeArrowheads="1"/>
          </p:cNvSpPr>
          <p:nvPr/>
        </p:nvSpPr>
        <p:spPr bwMode="auto">
          <a:xfrm flipH="1">
            <a:off x="3143250" y="4010787"/>
            <a:ext cx="9620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analog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baseband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signal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 flipH="1">
            <a:off x="5502275" y="4848987"/>
            <a:ext cx="106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101101001</a:t>
            </a:r>
          </a:p>
        </p:txBody>
      </p:sp>
      <p:sp>
        <p:nvSpPr>
          <p:cNvPr id="20" name="Freeform 26"/>
          <p:cNvSpPr>
            <a:spLocks/>
          </p:cNvSpPr>
          <p:nvPr/>
        </p:nvSpPr>
        <p:spPr bwMode="auto">
          <a:xfrm>
            <a:off x="3219450" y="4925187"/>
            <a:ext cx="685800" cy="228600"/>
          </a:xfrm>
          <a:custGeom>
            <a:avLst/>
            <a:gdLst>
              <a:gd name="T0" fmla="*/ 0 w 480"/>
              <a:gd name="T1" fmla="*/ 2147483647 h 144"/>
              <a:gd name="T2" fmla="*/ 2147483647 w 480"/>
              <a:gd name="T3" fmla="*/ 0 h 144"/>
              <a:gd name="T4" fmla="*/ 2147483647 w 480"/>
              <a:gd name="T5" fmla="*/ 2147483647 h 144"/>
              <a:gd name="T6" fmla="*/ 2147483647 w 480"/>
              <a:gd name="T7" fmla="*/ 0 h 144"/>
              <a:gd name="T8" fmla="*/ 2147483647 w 480"/>
              <a:gd name="T9" fmla="*/ 2147483647 h 144"/>
              <a:gd name="T10" fmla="*/ 2147483647 w 480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144"/>
              <a:gd name="T20" fmla="*/ 480 w 480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144"/>
                  <a:pt x="192" y="144"/>
                </a:cubicBezTo>
                <a:cubicBezTo>
                  <a:pt x="224" y="144"/>
                  <a:pt x="256" y="0"/>
                  <a:pt x="288" y="0"/>
                </a:cubicBezTo>
                <a:cubicBezTo>
                  <a:pt x="320" y="0"/>
                  <a:pt x="352" y="144"/>
                  <a:pt x="384" y="144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21" name="Freeform 27"/>
          <p:cNvSpPr>
            <a:spLocks/>
          </p:cNvSpPr>
          <p:nvPr/>
        </p:nvSpPr>
        <p:spPr bwMode="auto">
          <a:xfrm>
            <a:off x="1847850" y="5382387"/>
            <a:ext cx="533400" cy="228600"/>
          </a:xfrm>
          <a:custGeom>
            <a:avLst/>
            <a:gdLst>
              <a:gd name="T0" fmla="*/ 0 w 336"/>
              <a:gd name="T1" fmla="*/ 2147483647 h 144"/>
              <a:gd name="T2" fmla="*/ 2147483647 w 336"/>
              <a:gd name="T3" fmla="*/ 0 h 144"/>
              <a:gd name="T4" fmla="*/ 2147483647 w 336"/>
              <a:gd name="T5" fmla="*/ 2147483647 h 144"/>
              <a:gd name="T6" fmla="*/ 2147483647 w 336"/>
              <a:gd name="T7" fmla="*/ 0 h 144"/>
              <a:gd name="T8" fmla="*/ 2147483647 w 336"/>
              <a:gd name="T9" fmla="*/ 2147483647 h 144"/>
              <a:gd name="T10" fmla="*/ 2147483647 w 336"/>
              <a:gd name="T11" fmla="*/ 0 h 144"/>
              <a:gd name="T12" fmla="*/ 2147483647 w 336"/>
              <a:gd name="T13" fmla="*/ 2147483647 h 144"/>
              <a:gd name="T14" fmla="*/ 2147483647 w 336"/>
              <a:gd name="T15" fmla="*/ 0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6"/>
              <a:gd name="T25" fmla="*/ 0 h 144"/>
              <a:gd name="T26" fmla="*/ 336 w 336"/>
              <a:gd name="T27" fmla="*/ 144 h 1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6" h="144">
                <a:moveTo>
                  <a:pt x="0" y="144"/>
                </a:moveTo>
                <a:cubicBezTo>
                  <a:pt x="16" y="72"/>
                  <a:pt x="32" y="0"/>
                  <a:pt x="48" y="0"/>
                </a:cubicBezTo>
                <a:cubicBezTo>
                  <a:pt x="64" y="0"/>
                  <a:pt x="80" y="144"/>
                  <a:pt x="96" y="144"/>
                </a:cubicBezTo>
                <a:cubicBezTo>
                  <a:pt x="112" y="144"/>
                  <a:pt x="128" y="0"/>
                  <a:pt x="144" y="0"/>
                </a:cubicBezTo>
                <a:cubicBezTo>
                  <a:pt x="160" y="0"/>
                  <a:pt x="176" y="144"/>
                  <a:pt x="192" y="144"/>
                </a:cubicBezTo>
                <a:cubicBezTo>
                  <a:pt x="208" y="144"/>
                  <a:pt x="224" y="0"/>
                  <a:pt x="240" y="0"/>
                </a:cubicBezTo>
                <a:cubicBezTo>
                  <a:pt x="256" y="0"/>
                  <a:pt x="272" y="144"/>
                  <a:pt x="288" y="144"/>
                </a:cubicBezTo>
                <a:cubicBezTo>
                  <a:pt x="304" y="144"/>
                  <a:pt x="320" y="72"/>
                  <a:pt x="336" y="0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22" name="Freeform 28"/>
          <p:cNvSpPr>
            <a:spLocks/>
          </p:cNvSpPr>
          <p:nvPr/>
        </p:nvSpPr>
        <p:spPr bwMode="auto">
          <a:xfrm>
            <a:off x="704850" y="4315587"/>
            <a:ext cx="533400" cy="573088"/>
          </a:xfrm>
          <a:custGeom>
            <a:avLst/>
            <a:gdLst>
              <a:gd name="T0" fmla="*/ 0 w 336"/>
              <a:gd name="T1" fmla="*/ 2147483647 h 361"/>
              <a:gd name="T2" fmla="*/ 2147483647 w 336"/>
              <a:gd name="T3" fmla="*/ 2147483647 h 361"/>
              <a:gd name="T4" fmla="*/ 2147483647 w 336"/>
              <a:gd name="T5" fmla="*/ 2147483647 h 361"/>
              <a:gd name="T6" fmla="*/ 2147483647 w 336"/>
              <a:gd name="T7" fmla="*/ 2147483647 h 361"/>
              <a:gd name="T8" fmla="*/ 2147483647 w 336"/>
              <a:gd name="T9" fmla="*/ 2147483647 h 361"/>
              <a:gd name="T10" fmla="*/ 2147483647 w 336"/>
              <a:gd name="T11" fmla="*/ 2147483647 h 361"/>
              <a:gd name="T12" fmla="*/ 2147483647 w 336"/>
              <a:gd name="T13" fmla="*/ 2147483647 h 361"/>
              <a:gd name="T14" fmla="*/ 2147483647 w 336"/>
              <a:gd name="T15" fmla="*/ 2147483647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6"/>
              <a:gd name="T25" fmla="*/ 0 h 361"/>
              <a:gd name="T26" fmla="*/ 336 w 336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6" h="361">
                <a:moveTo>
                  <a:pt x="0" y="247"/>
                </a:moveTo>
                <a:cubicBezTo>
                  <a:pt x="16" y="175"/>
                  <a:pt x="32" y="103"/>
                  <a:pt x="48" y="103"/>
                </a:cubicBezTo>
                <a:cubicBezTo>
                  <a:pt x="64" y="103"/>
                  <a:pt x="80" y="261"/>
                  <a:pt x="96" y="247"/>
                </a:cubicBezTo>
                <a:cubicBezTo>
                  <a:pt x="112" y="233"/>
                  <a:pt x="125" y="0"/>
                  <a:pt x="141" y="16"/>
                </a:cubicBezTo>
                <a:cubicBezTo>
                  <a:pt x="157" y="32"/>
                  <a:pt x="178" y="331"/>
                  <a:pt x="195" y="346"/>
                </a:cubicBezTo>
                <a:cubicBezTo>
                  <a:pt x="212" y="361"/>
                  <a:pt x="225" y="119"/>
                  <a:pt x="240" y="103"/>
                </a:cubicBezTo>
                <a:cubicBezTo>
                  <a:pt x="255" y="87"/>
                  <a:pt x="272" y="247"/>
                  <a:pt x="288" y="247"/>
                </a:cubicBezTo>
                <a:cubicBezTo>
                  <a:pt x="304" y="247"/>
                  <a:pt x="320" y="175"/>
                  <a:pt x="336" y="103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cxnSp>
        <p:nvCxnSpPr>
          <p:cNvPr id="23" name="AutoShape 29"/>
          <p:cNvCxnSpPr>
            <a:cxnSpLocks noChangeShapeType="1"/>
            <a:stCxn id="14" idx="3"/>
          </p:cNvCxnSpPr>
          <p:nvPr/>
        </p:nvCxnSpPr>
        <p:spPr bwMode="auto">
          <a:xfrm flipH="1" flipV="1">
            <a:off x="1390650" y="4390200"/>
            <a:ext cx="381000" cy="457200"/>
          </a:xfrm>
          <a:prstGeom prst="bentConnector2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7105650" y="4772787"/>
            <a:ext cx="1347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smtClean="0">
                <a:solidFill>
                  <a:prstClr val="black"/>
                </a:solidFill>
              </a:rPr>
              <a:t>radio receiver</a:t>
            </a: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1924050" y="2181987"/>
            <a:ext cx="1447800" cy="609600"/>
          </a:xfrm>
          <a:prstGeom prst="rect">
            <a:avLst/>
          </a:prstGeom>
          <a:solidFill>
            <a:srgbClr val="DADAF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digital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modulation</a:t>
            </a: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857250" y="1953387"/>
            <a:ext cx="64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digital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data</a:t>
            </a:r>
          </a:p>
        </p:txBody>
      </p:sp>
      <p:cxnSp>
        <p:nvCxnSpPr>
          <p:cNvPr id="27" name="AutoShape 34"/>
          <p:cNvCxnSpPr>
            <a:cxnSpLocks noChangeShapeType="1"/>
            <a:endCxn id="25" idx="1"/>
          </p:cNvCxnSpPr>
          <p:nvPr/>
        </p:nvCxnSpPr>
        <p:spPr bwMode="auto">
          <a:xfrm>
            <a:off x="781050" y="2486787"/>
            <a:ext cx="1143000" cy="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4210050" y="2181987"/>
            <a:ext cx="1371600" cy="609600"/>
          </a:xfrm>
          <a:prstGeom prst="rect">
            <a:avLst/>
          </a:prstGeom>
          <a:solidFill>
            <a:srgbClr val="DADAF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analog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modulation</a:t>
            </a:r>
          </a:p>
        </p:txBody>
      </p:sp>
      <p:cxnSp>
        <p:nvCxnSpPr>
          <p:cNvPr id="29" name="AutoShape 36"/>
          <p:cNvCxnSpPr>
            <a:cxnSpLocks noChangeShapeType="1"/>
            <a:endCxn id="28" idx="2"/>
          </p:cNvCxnSpPr>
          <p:nvPr/>
        </p:nvCxnSpPr>
        <p:spPr bwMode="auto">
          <a:xfrm flipV="1">
            <a:off x="4895850" y="2791587"/>
            <a:ext cx="0" cy="6858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4133850" y="2867787"/>
            <a:ext cx="68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radio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carrier</a:t>
            </a:r>
          </a:p>
        </p:txBody>
      </p:sp>
      <p:cxnSp>
        <p:nvCxnSpPr>
          <p:cNvPr id="31" name="AutoShape 38"/>
          <p:cNvCxnSpPr>
            <a:cxnSpLocks noChangeShapeType="1"/>
            <a:stCxn id="25" idx="3"/>
            <a:endCxn id="28" idx="1"/>
          </p:cNvCxnSpPr>
          <p:nvPr/>
        </p:nvCxnSpPr>
        <p:spPr bwMode="auto">
          <a:xfrm>
            <a:off x="3371850" y="2486787"/>
            <a:ext cx="838200" cy="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3371850" y="1648587"/>
            <a:ext cx="9620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analog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baseband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signal</a:t>
            </a: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781050" y="2486787"/>
            <a:ext cx="106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101101001</a:t>
            </a:r>
          </a:p>
        </p:txBody>
      </p:sp>
      <p:sp>
        <p:nvSpPr>
          <p:cNvPr id="34" name="Freeform 41"/>
          <p:cNvSpPr>
            <a:spLocks/>
          </p:cNvSpPr>
          <p:nvPr/>
        </p:nvSpPr>
        <p:spPr bwMode="auto">
          <a:xfrm>
            <a:off x="3448050" y="2562987"/>
            <a:ext cx="685800" cy="228600"/>
          </a:xfrm>
          <a:custGeom>
            <a:avLst/>
            <a:gdLst>
              <a:gd name="T0" fmla="*/ 0 w 480"/>
              <a:gd name="T1" fmla="*/ 2147483647 h 144"/>
              <a:gd name="T2" fmla="*/ 2147483647 w 480"/>
              <a:gd name="T3" fmla="*/ 0 h 144"/>
              <a:gd name="T4" fmla="*/ 2147483647 w 480"/>
              <a:gd name="T5" fmla="*/ 2147483647 h 144"/>
              <a:gd name="T6" fmla="*/ 2147483647 w 480"/>
              <a:gd name="T7" fmla="*/ 0 h 144"/>
              <a:gd name="T8" fmla="*/ 2147483647 w 480"/>
              <a:gd name="T9" fmla="*/ 2147483647 h 144"/>
              <a:gd name="T10" fmla="*/ 2147483647 w 480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144"/>
              <a:gd name="T20" fmla="*/ 480 w 480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144"/>
                  <a:pt x="192" y="144"/>
                </a:cubicBezTo>
                <a:cubicBezTo>
                  <a:pt x="224" y="144"/>
                  <a:pt x="256" y="0"/>
                  <a:pt x="288" y="0"/>
                </a:cubicBezTo>
                <a:cubicBezTo>
                  <a:pt x="320" y="0"/>
                  <a:pt x="352" y="144"/>
                  <a:pt x="384" y="144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35" name="Freeform 42"/>
          <p:cNvSpPr>
            <a:spLocks/>
          </p:cNvSpPr>
          <p:nvPr/>
        </p:nvSpPr>
        <p:spPr bwMode="auto">
          <a:xfrm>
            <a:off x="4972050" y="3020187"/>
            <a:ext cx="533400" cy="228600"/>
          </a:xfrm>
          <a:custGeom>
            <a:avLst/>
            <a:gdLst>
              <a:gd name="T0" fmla="*/ 0 w 336"/>
              <a:gd name="T1" fmla="*/ 2147483647 h 144"/>
              <a:gd name="T2" fmla="*/ 2147483647 w 336"/>
              <a:gd name="T3" fmla="*/ 0 h 144"/>
              <a:gd name="T4" fmla="*/ 2147483647 w 336"/>
              <a:gd name="T5" fmla="*/ 2147483647 h 144"/>
              <a:gd name="T6" fmla="*/ 2147483647 w 336"/>
              <a:gd name="T7" fmla="*/ 0 h 144"/>
              <a:gd name="T8" fmla="*/ 2147483647 w 336"/>
              <a:gd name="T9" fmla="*/ 2147483647 h 144"/>
              <a:gd name="T10" fmla="*/ 2147483647 w 336"/>
              <a:gd name="T11" fmla="*/ 0 h 144"/>
              <a:gd name="T12" fmla="*/ 2147483647 w 336"/>
              <a:gd name="T13" fmla="*/ 2147483647 h 144"/>
              <a:gd name="T14" fmla="*/ 2147483647 w 336"/>
              <a:gd name="T15" fmla="*/ 0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6"/>
              <a:gd name="T25" fmla="*/ 0 h 144"/>
              <a:gd name="T26" fmla="*/ 336 w 336"/>
              <a:gd name="T27" fmla="*/ 144 h 1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6" h="144">
                <a:moveTo>
                  <a:pt x="0" y="144"/>
                </a:moveTo>
                <a:cubicBezTo>
                  <a:pt x="16" y="72"/>
                  <a:pt x="32" y="0"/>
                  <a:pt x="48" y="0"/>
                </a:cubicBezTo>
                <a:cubicBezTo>
                  <a:pt x="64" y="0"/>
                  <a:pt x="80" y="144"/>
                  <a:pt x="96" y="144"/>
                </a:cubicBezTo>
                <a:cubicBezTo>
                  <a:pt x="112" y="144"/>
                  <a:pt x="128" y="0"/>
                  <a:pt x="144" y="0"/>
                </a:cubicBezTo>
                <a:cubicBezTo>
                  <a:pt x="160" y="0"/>
                  <a:pt x="176" y="144"/>
                  <a:pt x="192" y="144"/>
                </a:cubicBezTo>
                <a:cubicBezTo>
                  <a:pt x="208" y="144"/>
                  <a:pt x="224" y="0"/>
                  <a:pt x="240" y="0"/>
                </a:cubicBezTo>
                <a:cubicBezTo>
                  <a:pt x="256" y="0"/>
                  <a:pt x="272" y="144"/>
                  <a:pt x="288" y="144"/>
                </a:cubicBezTo>
                <a:cubicBezTo>
                  <a:pt x="304" y="144"/>
                  <a:pt x="320" y="72"/>
                  <a:pt x="336" y="0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36" name="Freeform 43"/>
          <p:cNvSpPr>
            <a:spLocks/>
          </p:cNvSpPr>
          <p:nvPr/>
        </p:nvSpPr>
        <p:spPr bwMode="auto">
          <a:xfrm>
            <a:off x="6115050" y="1953387"/>
            <a:ext cx="533400" cy="573088"/>
          </a:xfrm>
          <a:custGeom>
            <a:avLst/>
            <a:gdLst>
              <a:gd name="T0" fmla="*/ 0 w 336"/>
              <a:gd name="T1" fmla="*/ 2147483647 h 361"/>
              <a:gd name="T2" fmla="*/ 2147483647 w 336"/>
              <a:gd name="T3" fmla="*/ 2147483647 h 361"/>
              <a:gd name="T4" fmla="*/ 2147483647 w 336"/>
              <a:gd name="T5" fmla="*/ 2147483647 h 361"/>
              <a:gd name="T6" fmla="*/ 2147483647 w 336"/>
              <a:gd name="T7" fmla="*/ 2147483647 h 361"/>
              <a:gd name="T8" fmla="*/ 2147483647 w 336"/>
              <a:gd name="T9" fmla="*/ 2147483647 h 361"/>
              <a:gd name="T10" fmla="*/ 2147483647 w 336"/>
              <a:gd name="T11" fmla="*/ 2147483647 h 361"/>
              <a:gd name="T12" fmla="*/ 2147483647 w 336"/>
              <a:gd name="T13" fmla="*/ 2147483647 h 361"/>
              <a:gd name="T14" fmla="*/ 2147483647 w 336"/>
              <a:gd name="T15" fmla="*/ 2147483647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6"/>
              <a:gd name="T25" fmla="*/ 0 h 361"/>
              <a:gd name="T26" fmla="*/ 336 w 336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6" h="361">
                <a:moveTo>
                  <a:pt x="0" y="247"/>
                </a:moveTo>
                <a:cubicBezTo>
                  <a:pt x="16" y="175"/>
                  <a:pt x="32" y="103"/>
                  <a:pt x="48" y="103"/>
                </a:cubicBezTo>
                <a:cubicBezTo>
                  <a:pt x="64" y="103"/>
                  <a:pt x="80" y="261"/>
                  <a:pt x="96" y="247"/>
                </a:cubicBezTo>
                <a:cubicBezTo>
                  <a:pt x="112" y="233"/>
                  <a:pt x="125" y="0"/>
                  <a:pt x="141" y="16"/>
                </a:cubicBezTo>
                <a:cubicBezTo>
                  <a:pt x="157" y="32"/>
                  <a:pt x="178" y="331"/>
                  <a:pt x="195" y="346"/>
                </a:cubicBezTo>
                <a:cubicBezTo>
                  <a:pt x="212" y="361"/>
                  <a:pt x="225" y="119"/>
                  <a:pt x="240" y="103"/>
                </a:cubicBezTo>
                <a:cubicBezTo>
                  <a:pt x="255" y="87"/>
                  <a:pt x="272" y="247"/>
                  <a:pt x="288" y="247"/>
                </a:cubicBezTo>
                <a:cubicBezTo>
                  <a:pt x="304" y="247"/>
                  <a:pt x="320" y="175"/>
                  <a:pt x="336" y="103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cxnSp>
        <p:nvCxnSpPr>
          <p:cNvPr id="37" name="AutoShape 44"/>
          <p:cNvCxnSpPr>
            <a:cxnSpLocks noChangeShapeType="1"/>
            <a:stCxn id="28" idx="3"/>
          </p:cNvCxnSpPr>
          <p:nvPr/>
        </p:nvCxnSpPr>
        <p:spPr bwMode="auto">
          <a:xfrm flipV="1">
            <a:off x="5581650" y="2029587"/>
            <a:ext cx="381000" cy="457200"/>
          </a:xfrm>
          <a:prstGeom prst="bentConnector2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7165975" y="2421700"/>
            <a:ext cx="159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smtClean="0">
                <a:solidFill>
                  <a:prstClr val="black"/>
                </a:solidFill>
              </a:rPr>
              <a:t>radio transmitter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4" y="0"/>
            <a:ext cx="8377326" cy="621103"/>
          </a:xfrm>
        </p:spPr>
        <p:txBody>
          <a:bodyPr>
            <a:normAutofit fontScale="90000"/>
          </a:bodyPr>
          <a:lstStyle/>
          <a:p>
            <a:r>
              <a:rPr lang="en-US" sz="1300" dirty="0" smtClean="0">
                <a:solidFill>
                  <a:srgbClr val="0033CC"/>
                </a:solidFill>
              </a:rPr>
              <a:t>Wireless Network Principle                 </a:t>
            </a:r>
            <a:r>
              <a:rPr lang="en-US" sz="3600" dirty="0" smtClean="0">
                <a:solidFill>
                  <a:srgbClr val="0033CC"/>
                </a:solidFill>
              </a:rPr>
              <a:t>Modulation and Demodulation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7917"/>
            <a:ext cx="7886700" cy="51590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Demodulation means the process of extract and recover original information from a modulated carrier wave at the receiver end.</a:t>
            </a:r>
          </a:p>
          <a:p>
            <a:r>
              <a:rPr lang="en-US" dirty="0" smtClean="0"/>
              <a:t>It is the reverse of modulation and is necessary to retrieve the transmitted information for use.</a:t>
            </a:r>
          </a:p>
          <a:p>
            <a:r>
              <a:rPr lang="en-US" dirty="0" smtClean="0"/>
              <a:t>Demodulation techniques vary depending on the type of modulation used.</a:t>
            </a:r>
          </a:p>
          <a:p>
            <a:r>
              <a:rPr lang="en-US" dirty="0" smtClean="0"/>
              <a:t>There are two type modulation.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Digital modulation</a:t>
            </a:r>
          </a:p>
          <a:p>
            <a:pPr lvl="1"/>
            <a:r>
              <a:rPr lang="en-US" dirty="0" smtClean="0"/>
              <a:t>Take limited number of value range.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2. Analog Modulation:</a:t>
            </a:r>
          </a:p>
          <a:p>
            <a:pPr lvl="1"/>
            <a:r>
              <a:rPr lang="en-US" dirty="0" smtClean="0"/>
              <a:t>Take infinite number of value range.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877-7A5E-4C1E-9261-4AC9AFE4B05A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51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2F80-F42A-4EEB-ADD2-C1B1A0F34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WC &amp; MC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69015" y="553838"/>
            <a:ext cx="3213652" cy="68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modulation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990600"/>
            <a:ext cx="8229600" cy="599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ysClr val="windowText" lastClr="000000"/>
                </a:solidFill>
              </a:rPr>
              <a:t>Modulation of digital signals known as Shift Keying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Amplitude Shift Keying (ASK):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very </a:t>
            </a: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simple and low </a:t>
            </a: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bandwidth requirements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Binary data modulate the amplitude of carrier </a:t>
            </a:r>
          </a:p>
          <a:p>
            <a:pPr marL="457200" lvl="1" indent="0" eaLnBrk="1" hangingPunct="1">
              <a:buNone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Wave. 1 bit represent high amplitude and 0 bit</a:t>
            </a:r>
          </a:p>
          <a:p>
            <a:pPr marL="457200" lvl="1" indent="0" eaLnBrk="1" hangingPunct="1">
              <a:buNone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Represent low amplitude.</a:t>
            </a: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/>
            </a:r>
            <a:b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</a:br>
            <a:endParaRPr lang="en-US" sz="1800" dirty="0" smtClean="0">
              <a:solidFill>
                <a:sysClr val="windowText" lastClr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Frequency Shift Keying (FSK):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needs larger </a:t>
            </a: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bandwidth and the frequency of</a:t>
            </a:r>
          </a:p>
          <a:p>
            <a:pPr marL="457200" lvl="1" indent="0" eaLnBrk="1" hangingPunct="1">
              <a:buNone/>
              <a:defRPr/>
            </a:pPr>
            <a:r>
              <a:rPr lang="en-US" sz="1800" dirty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the carrier wave is changed  between discrete value</a:t>
            </a:r>
          </a:p>
          <a:p>
            <a:pPr marL="457200" lvl="1" indent="0" eaLnBrk="1" hangingPunct="1">
              <a:buNone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To represent binary data. Example:- radio and Bluetooth</a:t>
            </a:r>
            <a:endParaRPr lang="en-US" sz="1800" dirty="0" smtClean="0">
              <a:solidFill>
                <a:sysClr val="windowText" lastClr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Phase </a:t>
            </a:r>
            <a:r>
              <a:rPr lang="en-US" dirty="0" smtClean="0">
                <a:solidFill>
                  <a:sysClr val="windowText" lastClr="000000"/>
                </a:solidFill>
              </a:rPr>
              <a:t>Shift Keying (PSK):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more </a:t>
            </a: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complex and robust </a:t>
            </a: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against </a:t>
            </a: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interference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Carrier wave’s phase is changed to represent data.</a:t>
            </a:r>
            <a:endParaRPr lang="en-US" sz="1800" dirty="0" smtClean="0">
              <a:solidFill>
                <a:sysClr val="windowText" lastClr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5867400" y="2286000"/>
            <a:ext cx="2590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858000" y="2286000"/>
            <a:ext cx="914400" cy="0"/>
          </a:xfrm>
          <a:prstGeom prst="line">
            <a:avLst/>
          </a:pr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772400" y="1600200"/>
            <a:ext cx="466725" cy="1465263"/>
          </a:xfrm>
          <a:custGeom>
            <a:avLst/>
            <a:gdLst>
              <a:gd name="T0" fmla="*/ 0 w 294"/>
              <a:gd name="T1" fmla="*/ 2147483647 h 923"/>
              <a:gd name="T2" fmla="*/ 2147483647 w 294"/>
              <a:gd name="T3" fmla="*/ 2147483647 h 923"/>
              <a:gd name="T4" fmla="*/ 2147483647 w 294"/>
              <a:gd name="T5" fmla="*/ 2147483647 h 923"/>
              <a:gd name="T6" fmla="*/ 2147483647 w 294"/>
              <a:gd name="T7" fmla="*/ 214748364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5943600" y="1600200"/>
            <a:ext cx="438150" cy="1465263"/>
          </a:xfrm>
          <a:custGeom>
            <a:avLst/>
            <a:gdLst>
              <a:gd name="T0" fmla="*/ 0 w 276"/>
              <a:gd name="T1" fmla="*/ 2147483647 h 923"/>
              <a:gd name="T2" fmla="*/ 2147483647 w 276"/>
              <a:gd name="T3" fmla="*/ 2147483647 h 923"/>
              <a:gd name="T4" fmla="*/ 2147483647 w 276"/>
              <a:gd name="T5" fmla="*/ 2147483647 h 923"/>
              <a:gd name="T6" fmla="*/ 2147483647 w 276"/>
              <a:gd name="T7" fmla="*/ 214748364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76"/>
              <a:gd name="T13" fmla="*/ 0 h 923"/>
              <a:gd name="T14" fmla="*/ 276 w 276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72" y="799"/>
                  <a:pt x="204" y="861"/>
                </a:cubicBezTo>
                <a:cubicBezTo>
                  <a:pt x="236" y="923"/>
                  <a:pt x="261" y="531"/>
                  <a:pt x="276" y="444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6391275" y="1597025"/>
            <a:ext cx="466725" cy="1468438"/>
          </a:xfrm>
          <a:custGeom>
            <a:avLst/>
            <a:gdLst>
              <a:gd name="T0" fmla="*/ 0 w 294"/>
              <a:gd name="T1" fmla="*/ 2147483647 h 925"/>
              <a:gd name="T2" fmla="*/ 2147483647 w 294"/>
              <a:gd name="T3" fmla="*/ 2147483647 h 925"/>
              <a:gd name="T4" fmla="*/ 2147483647 w 294"/>
              <a:gd name="T5" fmla="*/ 2147483647 h 925"/>
              <a:gd name="T6" fmla="*/ 2147483647 w 294"/>
              <a:gd name="T7" fmla="*/ 2147483647 h 925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5"/>
              <a:gd name="T14" fmla="*/ 294 w 294"/>
              <a:gd name="T15" fmla="*/ 925 h 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5">
                <a:moveTo>
                  <a:pt x="0" y="434"/>
                </a:moveTo>
                <a:cubicBezTo>
                  <a:pt x="13" y="374"/>
                  <a:pt x="50" y="0"/>
                  <a:pt x="84" y="71"/>
                </a:cubicBezTo>
                <a:cubicBezTo>
                  <a:pt x="118" y="142"/>
                  <a:pt x="169" y="801"/>
                  <a:pt x="204" y="863"/>
                </a:cubicBezTo>
                <a:cubicBezTo>
                  <a:pt x="239" y="925"/>
                  <a:pt x="275" y="530"/>
                  <a:pt x="294" y="443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3124200"/>
            <a:ext cx="438150" cy="1466850"/>
          </a:xfrm>
          <a:custGeom>
            <a:avLst/>
            <a:gdLst>
              <a:gd name="T0" fmla="*/ 0 w 276"/>
              <a:gd name="T1" fmla="*/ 2147483647 h 924"/>
              <a:gd name="T2" fmla="*/ 2147483647 w 276"/>
              <a:gd name="T3" fmla="*/ 2147483647 h 924"/>
              <a:gd name="T4" fmla="*/ 2147483647 w 276"/>
              <a:gd name="T5" fmla="*/ 2147483647 h 924"/>
              <a:gd name="T6" fmla="*/ 2147483647 w 276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276"/>
              <a:gd name="T13" fmla="*/ 0 h 924"/>
              <a:gd name="T14" fmla="*/ 276 w 276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" h="924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72" y="798"/>
                  <a:pt x="204" y="861"/>
                </a:cubicBezTo>
                <a:cubicBezTo>
                  <a:pt x="236" y="924"/>
                  <a:pt x="261" y="536"/>
                  <a:pt x="276" y="450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391275" y="3124200"/>
            <a:ext cx="466725" cy="1465263"/>
          </a:xfrm>
          <a:custGeom>
            <a:avLst/>
            <a:gdLst>
              <a:gd name="T0" fmla="*/ 0 w 294"/>
              <a:gd name="T1" fmla="*/ 2147483647 h 923"/>
              <a:gd name="T2" fmla="*/ 2147483647 w 294"/>
              <a:gd name="T3" fmla="*/ 2147483647 h 923"/>
              <a:gd name="T4" fmla="*/ 2147483647 w 294"/>
              <a:gd name="T5" fmla="*/ 2147483647 h 923"/>
              <a:gd name="T6" fmla="*/ 2147483647 w 294"/>
              <a:gd name="T7" fmla="*/ 214748364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848475" y="3132138"/>
            <a:ext cx="876300" cy="1465262"/>
          </a:xfrm>
          <a:custGeom>
            <a:avLst/>
            <a:gdLst>
              <a:gd name="T0" fmla="*/ 0 w 552"/>
              <a:gd name="T1" fmla="*/ 2147483647 h 923"/>
              <a:gd name="T2" fmla="*/ 2147483647 w 552"/>
              <a:gd name="T3" fmla="*/ 2147483647 h 923"/>
              <a:gd name="T4" fmla="*/ 2147483647 w 552"/>
              <a:gd name="T5" fmla="*/ 2147483647 h 923"/>
              <a:gd name="T6" fmla="*/ 2147483647 w 552"/>
              <a:gd name="T7" fmla="*/ 214748364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552"/>
              <a:gd name="T13" fmla="*/ 0 h 923"/>
              <a:gd name="T14" fmla="*/ 552 w 552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2" h="923">
                <a:moveTo>
                  <a:pt x="0" y="457"/>
                </a:moveTo>
                <a:cubicBezTo>
                  <a:pt x="25" y="393"/>
                  <a:pt x="82" y="0"/>
                  <a:pt x="150" y="67"/>
                </a:cubicBezTo>
                <a:cubicBezTo>
                  <a:pt x="218" y="134"/>
                  <a:pt x="341" y="795"/>
                  <a:pt x="408" y="859"/>
                </a:cubicBezTo>
                <a:cubicBezTo>
                  <a:pt x="475" y="923"/>
                  <a:pt x="522" y="536"/>
                  <a:pt x="552" y="451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724775" y="3127375"/>
            <a:ext cx="514350" cy="1462088"/>
          </a:xfrm>
          <a:custGeom>
            <a:avLst/>
            <a:gdLst>
              <a:gd name="T0" fmla="*/ 0 w 324"/>
              <a:gd name="T1" fmla="*/ 2147483647 h 921"/>
              <a:gd name="T2" fmla="*/ 2147483647 w 324"/>
              <a:gd name="T3" fmla="*/ 2147483647 h 921"/>
              <a:gd name="T4" fmla="*/ 2147483647 w 324"/>
              <a:gd name="T5" fmla="*/ 2147483647 h 921"/>
              <a:gd name="T6" fmla="*/ 2147483647 w 324"/>
              <a:gd name="T7" fmla="*/ 2147483647 h 921"/>
              <a:gd name="T8" fmla="*/ 0 60000 65536"/>
              <a:gd name="T9" fmla="*/ 0 60000 65536"/>
              <a:gd name="T10" fmla="*/ 0 60000 65536"/>
              <a:gd name="T11" fmla="*/ 0 60000 65536"/>
              <a:gd name="T12" fmla="*/ 0 w 324"/>
              <a:gd name="T13" fmla="*/ 0 h 921"/>
              <a:gd name="T14" fmla="*/ 324 w 324"/>
              <a:gd name="T15" fmla="*/ 921 h 9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" h="921">
                <a:moveTo>
                  <a:pt x="0" y="454"/>
                </a:moveTo>
                <a:cubicBezTo>
                  <a:pt x="18" y="389"/>
                  <a:pt x="75" y="0"/>
                  <a:pt x="114" y="67"/>
                </a:cubicBezTo>
                <a:cubicBezTo>
                  <a:pt x="153" y="134"/>
                  <a:pt x="199" y="797"/>
                  <a:pt x="234" y="859"/>
                </a:cubicBezTo>
                <a:cubicBezTo>
                  <a:pt x="269" y="921"/>
                  <a:pt x="305" y="526"/>
                  <a:pt x="324" y="439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858000" y="4724400"/>
            <a:ext cx="466725" cy="1465263"/>
          </a:xfrm>
          <a:custGeom>
            <a:avLst/>
            <a:gdLst>
              <a:gd name="T0" fmla="*/ 0 w 294"/>
              <a:gd name="T1" fmla="*/ 2147483647 h 923"/>
              <a:gd name="T2" fmla="*/ 2147483647 w 294"/>
              <a:gd name="T3" fmla="*/ 2147483647 h 923"/>
              <a:gd name="T4" fmla="*/ 2147483647 w 294"/>
              <a:gd name="T5" fmla="*/ 2147483647 h 923"/>
              <a:gd name="T6" fmla="*/ 2147483647 w 294"/>
              <a:gd name="T7" fmla="*/ 214748364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315200" y="4724400"/>
            <a:ext cx="466725" cy="1465263"/>
          </a:xfrm>
          <a:custGeom>
            <a:avLst/>
            <a:gdLst>
              <a:gd name="T0" fmla="*/ 0 w 294"/>
              <a:gd name="T1" fmla="*/ 2147483647 h 923"/>
              <a:gd name="T2" fmla="*/ 2147483647 w 294"/>
              <a:gd name="T3" fmla="*/ 2147483647 h 923"/>
              <a:gd name="T4" fmla="*/ 2147483647 w 294"/>
              <a:gd name="T5" fmla="*/ 2147483647 h 923"/>
              <a:gd name="T6" fmla="*/ 2147483647 w 294"/>
              <a:gd name="T7" fmla="*/ 214748364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V="1">
            <a:off x="5943600" y="4724400"/>
            <a:ext cx="466725" cy="1465263"/>
          </a:xfrm>
          <a:custGeom>
            <a:avLst/>
            <a:gdLst>
              <a:gd name="T0" fmla="*/ 0 w 294"/>
              <a:gd name="T1" fmla="*/ 2147483647 h 923"/>
              <a:gd name="T2" fmla="*/ 2147483647 w 294"/>
              <a:gd name="T3" fmla="*/ 2147483647 h 923"/>
              <a:gd name="T4" fmla="*/ 2147483647 w 294"/>
              <a:gd name="T5" fmla="*/ 2147483647 h 923"/>
              <a:gd name="T6" fmla="*/ 2147483647 w 294"/>
              <a:gd name="T7" fmla="*/ 214748364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V="1">
            <a:off x="6400800" y="4724400"/>
            <a:ext cx="466725" cy="1465263"/>
          </a:xfrm>
          <a:custGeom>
            <a:avLst/>
            <a:gdLst>
              <a:gd name="T0" fmla="*/ 0 w 294"/>
              <a:gd name="T1" fmla="*/ 2147483647 h 923"/>
              <a:gd name="T2" fmla="*/ 2147483647 w 294"/>
              <a:gd name="T3" fmla="*/ 2147483647 h 923"/>
              <a:gd name="T4" fmla="*/ 2147483647 w 294"/>
              <a:gd name="T5" fmla="*/ 2147483647 h 923"/>
              <a:gd name="T6" fmla="*/ 2147483647 w 294"/>
              <a:gd name="T7" fmla="*/ 214748364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 flipV="1">
            <a:off x="7772400" y="4724400"/>
            <a:ext cx="466725" cy="1465263"/>
          </a:xfrm>
          <a:custGeom>
            <a:avLst/>
            <a:gdLst>
              <a:gd name="T0" fmla="*/ 0 w 294"/>
              <a:gd name="T1" fmla="*/ 2147483647 h 923"/>
              <a:gd name="T2" fmla="*/ 2147483647 w 294"/>
              <a:gd name="T3" fmla="*/ 2147483647 h 923"/>
              <a:gd name="T4" fmla="*/ 2147483647 w 294"/>
              <a:gd name="T5" fmla="*/ 2147483647 h 923"/>
              <a:gd name="T6" fmla="*/ 2147483647 w 294"/>
              <a:gd name="T7" fmla="*/ 214748364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6858000" y="1600200"/>
            <a:ext cx="0" cy="1447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7772400" y="1600200"/>
            <a:ext cx="0" cy="1447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943600" y="1600200"/>
            <a:ext cx="0" cy="1447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248400" y="13716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7162800" y="13716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smtClean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8001000" y="13716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8305800" y="2286000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5867400" y="3810000"/>
            <a:ext cx="2590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6858000" y="3124200"/>
            <a:ext cx="0" cy="1447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5943600" y="3124200"/>
            <a:ext cx="0" cy="1447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6248400" y="28956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7162800" y="28956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smtClean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8001000" y="28956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8305800" y="3810000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5867400" y="5410200"/>
            <a:ext cx="2590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6858000" y="4724400"/>
            <a:ext cx="0" cy="1447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6248400" y="44958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7162800" y="44958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smtClean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8001000" y="44958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8305800" y="5410200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smtClean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>
            <a:off x="7772400" y="3124200"/>
            <a:ext cx="0" cy="1447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7772400" y="4724400"/>
            <a:ext cx="0" cy="1447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82D3-52A0-408E-A15C-0FF8638EA7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WC &amp; MC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78" y="914400"/>
            <a:ext cx="8848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Amplitude-shift keying (ASK)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 a form of amplitude modulation that represents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(binary)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as variations in the amplitude of a carrier wave.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and 1 bits are represented by the height of the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Simple, simple but is susceptible to sudden gain changes due to noise and attenuation consequently not heavily used in wireless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5 volts may be used to represent bit 0 and 9 volts may be used to represent bit 1.</a:t>
            </a:r>
          </a:p>
        </p:txBody>
      </p:sp>
      <p:pic>
        <p:nvPicPr>
          <p:cNvPr id="7170" name="Picture 2" descr="Amplitude Shift Ke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08" y="3961387"/>
            <a:ext cx="5715000" cy="23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3BB8-AF41-4A1E-BB1C-9974A6822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WC &amp; MC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8293" y="600007"/>
            <a:ext cx="8727414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Shift Keying (FSK)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the digital modulation technique in which the frequency of the carrier signal varies according to the digital signal changes.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0 and 1 bits are represented by two different frequencies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output of a FSK modulated wave is high in frequency for a binary High input and is low in frequency for a binary Low input. The binary 1s and 0s are called Mark and Space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frequencies.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FSK is less susceptible to errors than ASK and is used for high-frequency (3 to 30 MHz) radio transmissions.</a:t>
            </a:r>
          </a:p>
        </p:txBody>
      </p:sp>
      <p:pic>
        <p:nvPicPr>
          <p:cNvPr id="41990" name="Picture 6" descr="FSK Modulated Output 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89" y="3995861"/>
            <a:ext cx="5715000" cy="27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98EB-9703-4FE9-AD59-9F532FE6F1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WC &amp; MC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43" y="697177"/>
            <a:ext cx="8727323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Shift Keying (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PSK)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phase of the carrier signal is changed by varying the sine and cosine inputs at a particular time.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PSK technique is widely used for wireless LANs, bio-metric, contactless operations, along with RFID and Bluetooth communications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37" y="3102671"/>
            <a:ext cx="5419725" cy="2609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3695" y="5987019"/>
            <a:ext cx="267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phase shift keying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2101-6956-44D5-B1CB-B50E7B436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WC &amp; MC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197734"/>
            <a:ext cx="82910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Modulation: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type of analog modulation. Such as:-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modulation (AM):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of the carrier wave varies according to the message signal.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used in AM radio broadcasting and early television transmission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Frequency Modulation (FM):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of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carrier wave varies according to the message signal.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used in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 broadcasting and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television audio signal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2101-6956-44D5-B1CB-B50E7B436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WC &amp; MC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197734"/>
            <a:ext cx="82910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Phase Modulation (PM):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phase of the carrier wave varies according to the message signal.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used in digital communication and basis for techniques like phase shift keying.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F426-B2A6-4544-A442-BA6E8758CCF3}" type="datetime1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7200" dirty="0" smtClean="0">
                <a:latin typeface="Perpetua" panose="02020502060401020303" pitchFamily="18" charset="0"/>
              </a:rPr>
              <a:t>The End!</a:t>
            </a:r>
            <a:endParaRPr lang="en-US" sz="7200" dirty="0">
              <a:latin typeface="Perpetua" panose="02020502060401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F817BE-7399-4FB9-A7F1-D2D6F1E83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87606"/>
            <a:ext cx="5410200" cy="472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950" y="76787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Basics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39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in designing wireless networks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14709"/>
              </p:ext>
            </p:extLst>
          </p:nvPr>
        </p:nvGraphicFramePr>
        <p:xfrm>
          <a:off x="628648" y="1464703"/>
          <a:ext cx="7886702" cy="489164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24166"/>
                <a:gridCol w="4762536"/>
              </a:tblGrid>
              <a:tr h="40867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important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5376"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 Supported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data applications require higher QoS than voice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7680"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Allocations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Need to know what frequency range to operate. May need licenses to</a:t>
                      </a:r>
                    </a:p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operate in several ranges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7680"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Services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Essential because the users of mobile services change their location (e.g., a cellular phone).</a:t>
                      </a:r>
                    </a:p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Also important for 911 calls.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5376"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Access Mechanisms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users can share the same medium without interfering with ach other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5376"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Antennas and Propagation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in understanding the type of errors and how to deal with them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5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3970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communications use the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frequency (RF)”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transmitting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receiving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fact represents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frequencies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air and is a natural physical phenomenon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spectrum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radio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waves, radar waves, microwaves, infrared waves, and X-rays.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correlation between wavelength and distance – higher frequencies do not travel far, due </a:t>
            </a:r>
            <a:r>
              <a:rPr lang="en-US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media resistance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allocation means the process of assignment of specific frequency ranges for particular uses and services.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basically, it manages and control by regulatory body like Federal communications Commission in USA and International Telecommunication Union for global service.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397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the process of frequency allocation is accomplished at two level.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 International level: 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 allocate frequency band for global service like aviation, maritime, satellite communication, etc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National level:  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egulatory body like FCC at the country level allocate frequency for national use.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present, telecommunications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considered to be technically feasible at frequencies as high as 300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GHz but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wireless systems, as we will see, operate in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to 2 GHz zone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0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3475" y="136126"/>
            <a:ext cx="62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19D-523B-4BF0-8F7A-3832131098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WC &amp; MC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4" y="243848"/>
            <a:ext cx="28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 Principles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577" y="875764"/>
            <a:ext cx="8397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are usually considered while allocating frequencies for wireless.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First, the cost of components increases as you go to higher frequencies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Second, signal losses also increase as frequencies increase.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two factors are unfavorable to higher frequency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factor favors higher frequencies: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systems at lower frequencies are disrupted regularly by man-made noise such as electrical motors, car ignition, and domestic appliances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another factor is the bandwidth needed by each user</a:t>
            </a:r>
          </a:p>
        </p:txBody>
      </p:sp>
    </p:spTree>
    <p:extLst>
      <p:ext uri="{BB962C8B-B14F-4D97-AF65-F5344CB8AC3E}">
        <p14:creationId xmlns:p14="http://schemas.microsoft.com/office/powerpoint/2010/main" val="16334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2669</TotalTime>
  <Words>5124</Words>
  <Application>Microsoft Office PowerPoint</Application>
  <PresentationFormat>On-screen Show (4:3)</PresentationFormat>
  <Paragraphs>727</Paragraphs>
  <Slides>58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Wireless Network Principle                 Modulation and Demodulation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toshiba</cp:lastModifiedBy>
  <cp:revision>464</cp:revision>
  <dcterms:created xsi:type="dcterms:W3CDTF">2022-10-31T00:36:29Z</dcterms:created>
  <dcterms:modified xsi:type="dcterms:W3CDTF">2024-11-12T21:07:58Z</dcterms:modified>
</cp:coreProperties>
</file>